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5" r:id="rId1"/>
  </p:sldMasterIdLst>
  <p:notesMasterIdLst>
    <p:notesMasterId r:id="rId7"/>
  </p:notesMasterIdLst>
  <p:handoutMasterIdLst>
    <p:handoutMasterId r:id="rId8"/>
  </p:handoutMasterIdLst>
  <p:sldIdLst>
    <p:sldId id="256" r:id="rId2"/>
    <p:sldId id="258" r:id="rId3"/>
    <p:sldId id="261" r:id="rId4"/>
    <p:sldId id="262" r:id="rId5"/>
    <p:sldId id="25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58" autoAdjust="0"/>
  </p:normalViewPr>
  <p:slideViewPr>
    <p:cSldViewPr snapToGrid="0">
      <p:cViewPr varScale="1">
        <p:scale>
          <a:sx n="110" d="100"/>
          <a:sy n="110" d="100"/>
        </p:scale>
        <p:origin x="630"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D00E2A8-4905-4902-8A8A-2BA4E98DA3F5}" type="datetimeFigureOut">
              <a:rPr lang="en-US" smtClean="0"/>
              <a:pPr/>
              <a:t>4/21/2016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BC5F82-932D-40F2-89E0-A35ECEBB2991}" type="slidenum">
              <a:rPr lang="en-US" smtClean="0"/>
              <a:pPr/>
              <a:t>‹#›</a:t>
            </a:fld>
            <a:endParaRPr lang="en-US"/>
          </a:p>
        </p:txBody>
      </p:sp>
    </p:spTree>
    <p:extLst>
      <p:ext uri="{BB962C8B-B14F-4D97-AF65-F5344CB8AC3E}">
        <p14:creationId xmlns:p14="http://schemas.microsoft.com/office/powerpoint/2010/main" val="2259625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88F5A7-4B13-4C0F-99BF-DD043B18B53F}" type="datetimeFigureOut">
              <a:rPr lang="sr-Latn-RS" smtClean="0"/>
              <a:t>21.4.2016.</a:t>
            </a:fld>
            <a:endParaRPr lang="sr-Latn-R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CC7B7-A7B2-4FC9-BD71-5771E8CE67C0}" type="slidenum">
              <a:rPr lang="sr-Latn-RS" smtClean="0"/>
              <a:t>‹#›</a:t>
            </a:fld>
            <a:endParaRPr lang="sr-Latn-RS"/>
          </a:p>
        </p:txBody>
      </p:sp>
    </p:spTree>
    <p:extLst>
      <p:ext uri="{BB962C8B-B14F-4D97-AF65-F5344CB8AC3E}">
        <p14:creationId xmlns:p14="http://schemas.microsoft.com/office/powerpoint/2010/main" val="137401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dirty="0"/>
          </a:p>
        </p:txBody>
      </p:sp>
      <p:sp>
        <p:nvSpPr>
          <p:cNvPr id="4" name="Slide Number Placeholder 3"/>
          <p:cNvSpPr>
            <a:spLocks noGrp="1"/>
          </p:cNvSpPr>
          <p:nvPr>
            <p:ph type="sldNum" sz="quarter" idx="10"/>
          </p:nvPr>
        </p:nvSpPr>
        <p:spPr/>
        <p:txBody>
          <a:bodyPr/>
          <a:lstStyle/>
          <a:p>
            <a:fld id="{A8ACC7B7-A7B2-4FC9-BD71-5771E8CE67C0}" type="slidenum">
              <a:rPr lang="sr-Latn-RS" smtClean="0"/>
              <a:t>3</a:t>
            </a:fld>
            <a:endParaRPr lang="sr-Latn-RS"/>
          </a:p>
        </p:txBody>
      </p:sp>
    </p:spTree>
    <p:extLst>
      <p:ext uri="{BB962C8B-B14F-4D97-AF65-F5344CB8AC3E}">
        <p14:creationId xmlns:p14="http://schemas.microsoft.com/office/powerpoint/2010/main" val="28475684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35" name="Picture 3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7926" y="272906"/>
            <a:ext cx="1997343" cy="801461"/>
          </a:xfrm>
          <a:prstGeom prst="rect">
            <a:avLst/>
          </a:prstGeom>
        </p:spPr>
      </p:pic>
      <p:pic>
        <p:nvPicPr>
          <p:cNvPr id="36" name="Picture 3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33449" y="105509"/>
            <a:ext cx="1471515" cy="948310"/>
          </a:xfrm>
          <a:prstGeom prst="rect">
            <a:avLst/>
          </a:prstGeom>
        </p:spPr>
      </p:pic>
      <p:pic>
        <p:nvPicPr>
          <p:cNvPr id="38" name="Picture 3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36597" y="5254251"/>
            <a:ext cx="3415196" cy="1449977"/>
          </a:xfrm>
          <a:prstGeom prst="rect">
            <a:avLst/>
          </a:prstGeom>
        </p:spPr>
      </p:pic>
      <p:pic>
        <p:nvPicPr>
          <p:cNvPr id="39" name="Picture 3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984983" y="5192665"/>
            <a:ext cx="2371925" cy="1676846"/>
          </a:xfrm>
          <a:prstGeom prst="rect">
            <a:avLst/>
          </a:prstGeom>
        </p:spPr>
      </p:pic>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094160" y="274778"/>
            <a:ext cx="1890823" cy="756329"/>
          </a:xfrm>
          <a:prstGeom prst="rect">
            <a:avLst/>
          </a:prstGeom>
        </p:spPr>
      </p:pic>
    </p:spTree>
    <p:extLst>
      <p:ext uri="{BB962C8B-B14F-4D97-AF65-F5344CB8AC3E}">
        <p14:creationId xmlns:p14="http://schemas.microsoft.com/office/powerpoint/2010/main" val="658273146"/>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62198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3049199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267013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396891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025537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3172839632"/>
      </p:ext>
    </p:extLst>
  </p:cSld>
  <p:clrMapOvr>
    <a:masterClrMapping/>
  </p:clrMapOvr>
  <p:transition spd="slow">
    <p:wip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6048012"/>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3635971007"/>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2023847"/>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pPr/>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3783546686"/>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5389613"/>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8232432"/>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8980179"/>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211851761"/>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112401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4/21/2016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2300096"/>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Lst>
  <p:transition spd="slow">
    <p:wip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1.jpe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ctrTitle"/>
          </p:nvPr>
        </p:nvSpPr>
        <p:spPr/>
        <p:txBody>
          <a:bodyPr/>
          <a:lstStyle/>
          <a:p>
            <a:pPr algn="ctr"/>
            <a:r>
              <a:rPr lang="sr-Cyrl-RS" sz="3600" b="1" dirty="0" smtClean="0">
                <a:solidFill>
                  <a:schemeClr val="tx1"/>
                </a:solidFill>
                <a:latin typeface="Calibri" panose="020F0502020204030204" pitchFamily="34" charset="0"/>
              </a:rPr>
              <a:t>НАМИРЕЊЕ РЕГРЕСНИХ ПОТРАЖИВАЊА СОЛИДАРНИХ САДУЖНИКА И ЈЕМЦА СТЕЧАЈНОГ ДУЖНИКА</a:t>
            </a:r>
            <a:endParaRPr lang="en-US" sz="3600" b="1" dirty="0">
              <a:solidFill>
                <a:schemeClr val="tx1"/>
              </a:solidFill>
              <a:latin typeface="Calibri" panose="020F0502020204030204" pitchFamily="34" charset="0"/>
            </a:endParaRPr>
          </a:p>
        </p:txBody>
      </p:sp>
      <p:sp>
        <p:nvSpPr>
          <p:cNvPr id="27" name="Subtitle 26"/>
          <p:cNvSpPr>
            <a:spLocks noGrp="1"/>
          </p:cNvSpPr>
          <p:nvPr>
            <p:ph type="subTitle" idx="1"/>
          </p:nvPr>
        </p:nvSpPr>
        <p:spPr>
          <a:xfrm>
            <a:off x="1544490" y="4196318"/>
            <a:ext cx="7766936" cy="1096899"/>
          </a:xfrm>
        </p:spPr>
        <p:txBody>
          <a:bodyPr>
            <a:normAutofit lnSpcReduction="10000"/>
          </a:bodyPr>
          <a:lstStyle/>
          <a:p>
            <a:pPr algn="ctr"/>
            <a:r>
              <a:rPr lang="sr-Cyrl-RS" sz="3200" dirty="0" smtClean="0">
                <a:latin typeface="Calibri" panose="020F0502020204030204" pitchFamily="34" charset="0"/>
              </a:rPr>
              <a:t>ЈОВАН ЈОВАНОВИЋ</a:t>
            </a:r>
          </a:p>
          <a:p>
            <a:pPr algn="ctr"/>
            <a:r>
              <a:rPr lang="sr-Cyrl-RS" sz="3200" dirty="0" smtClean="0">
                <a:latin typeface="Calibri" panose="020F0502020204030204" pitchFamily="34" charset="0"/>
              </a:rPr>
              <a:t>СУДИЈА ПРИВРЕДНОГ АПЕЛАЦИОНОГ СУДА</a:t>
            </a:r>
            <a:endParaRPr lang="en-US" sz="3200" dirty="0">
              <a:latin typeface="Calibri" panose="020F0502020204030204" pitchFamily="34" charset="0"/>
            </a:endParaRPr>
          </a:p>
        </p:txBody>
      </p:sp>
      <p:pic>
        <p:nvPicPr>
          <p:cNvPr id="4" name="Picture 3" descr="svajcarska banka logo.jpg"/>
          <p:cNvPicPr>
            <a:picLocks noChangeAspect="1"/>
          </p:cNvPicPr>
          <p:nvPr/>
        </p:nvPicPr>
        <p:blipFill>
          <a:blip r:embed="rId2"/>
          <a:stretch>
            <a:fillRect/>
          </a:stretch>
        </p:blipFill>
        <p:spPr>
          <a:xfrm>
            <a:off x="4096194" y="5357610"/>
            <a:ext cx="2200863" cy="1171977"/>
          </a:xfrm>
          <a:prstGeom prst="rect">
            <a:avLst/>
          </a:prstGeom>
        </p:spPr>
      </p:pic>
      <p:pic>
        <p:nvPicPr>
          <p:cNvPr id="5" name="Picture 4" descr="Svetska banka logo mali.jpg"/>
          <p:cNvPicPr>
            <a:picLocks noChangeAspect="1"/>
          </p:cNvPicPr>
          <p:nvPr/>
        </p:nvPicPr>
        <p:blipFill>
          <a:blip r:embed="rId3"/>
          <a:stretch>
            <a:fillRect/>
          </a:stretch>
        </p:blipFill>
        <p:spPr>
          <a:xfrm>
            <a:off x="4136505" y="218938"/>
            <a:ext cx="2197516" cy="1098758"/>
          </a:xfrm>
          <a:prstGeom prst="rect">
            <a:avLst/>
          </a:prstGeom>
        </p:spPr>
      </p:pic>
      <p:pic>
        <p:nvPicPr>
          <p:cNvPr id="6" name="Picture 5" descr="untitled.bmp"/>
          <p:cNvPicPr>
            <a:picLocks noChangeAspect="1"/>
          </p:cNvPicPr>
          <p:nvPr/>
        </p:nvPicPr>
        <p:blipFill>
          <a:blip r:embed="rId4"/>
          <a:stretch>
            <a:fillRect/>
          </a:stretch>
        </p:blipFill>
        <p:spPr>
          <a:xfrm>
            <a:off x="1712889" y="5357611"/>
            <a:ext cx="2395471" cy="1199815"/>
          </a:xfrm>
          <a:prstGeom prst="rect">
            <a:avLst/>
          </a:prstGeom>
        </p:spPr>
      </p:pic>
      <p:pic>
        <p:nvPicPr>
          <p:cNvPr id="7" name="Picture 6" descr="untitled.bmp"/>
          <p:cNvPicPr>
            <a:picLocks noChangeAspect="1"/>
          </p:cNvPicPr>
          <p:nvPr/>
        </p:nvPicPr>
        <p:blipFill>
          <a:blip r:embed="rId4"/>
          <a:stretch>
            <a:fillRect/>
          </a:stretch>
        </p:blipFill>
        <p:spPr>
          <a:xfrm>
            <a:off x="7864699" y="6010275"/>
            <a:ext cx="352022" cy="847725"/>
          </a:xfrm>
          <a:prstGeom prst="rect">
            <a:avLst/>
          </a:prstGeom>
        </p:spPr>
      </p:pic>
      <p:pic>
        <p:nvPicPr>
          <p:cNvPr id="8" name="Picture 7" descr="untitled.bmp"/>
          <p:cNvPicPr>
            <a:picLocks noChangeAspect="1"/>
          </p:cNvPicPr>
          <p:nvPr/>
        </p:nvPicPr>
        <p:blipFill>
          <a:blip r:embed="rId4"/>
          <a:stretch>
            <a:fillRect/>
          </a:stretch>
        </p:blipFill>
        <p:spPr>
          <a:xfrm>
            <a:off x="6259132" y="5580912"/>
            <a:ext cx="1648496" cy="884282"/>
          </a:xfrm>
          <a:prstGeom prst="rect">
            <a:avLst/>
          </a:prstGeom>
        </p:spPr>
      </p:pic>
      <p:pic>
        <p:nvPicPr>
          <p:cNvPr id="10" name="Picture 9" descr="alsu mali.jpg"/>
          <p:cNvPicPr>
            <a:picLocks noChangeAspect="1"/>
          </p:cNvPicPr>
          <p:nvPr/>
        </p:nvPicPr>
        <p:blipFill>
          <a:blip r:embed="rId5"/>
          <a:stretch>
            <a:fillRect/>
          </a:stretch>
        </p:blipFill>
        <p:spPr>
          <a:xfrm>
            <a:off x="953036" y="296103"/>
            <a:ext cx="2215166" cy="888865"/>
          </a:xfrm>
          <a:prstGeom prst="rect">
            <a:avLst/>
          </a:prstGeom>
        </p:spPr>
      </p:pic>
      <p:pic>
        <p:nvPicPr>
          <p:cNvPr id="13" name="Picture 12" descr="untitled.bmp"/>
          <p:cNvPicPr>
            <a:picLocks noChangeAspect="1"/>
          </p:cNvPicPr>
          <p:nvPr/>
        </p:nvPicPr>
        <p:blipFill>
          <a:blip r:embed="rId4"/>
          <a:stretch>
            <a:fillRect/>
          </a:stretch>
        </p:blipFill>
        <p:spPr>
          <a:xfrm>
            <a:off x="8203556" y="0"/>
            <a:ext cx="528319" cy="386365"/>
          </a:xfrm>
          <a:prstGeom prst="rect">
            <a:avLst/>
          </a:prstGeom>
        </p:spPr>
      </p:pic>
      <p:pic>
        <p:nvPicPr>
          <p:cNvPr id="11" name="Picture 10" descr="RKPL.png"/>
          <p:cNvPicPr>
            <a:picLocks noChangeAspect="1"/>
          </p:cNvPicPr>
          <p:nvPr/>
        </p:nvPicPr>
        <p:blipFill>
          <a:blip r:embed="rId6"/>
          <a:stretch>
            <a:fillRect/>
          </a:stretch>
        </p:blipFill>
        <p:spPr>
          <a:xfrm>
            <a:off x="7643144" y="218941"/>
            <a:ext cx="1011459" cy="1107583"/>
          </a:xfrm>
          <a:prstGeom prst="rect">
            <a:avLst/>
          </a:prstGeom>
        </p:spPr>
      </p:pic>
      <p:pic>
        <p:nvPicPr>
          <p:cNvPr id="28" name="Picture 27" descr="untitled.bmp"/>
          <p:cNvPicPr>
            <a:picLocks noChangeAspect="1"/>
          </p:cNvPicPr>
          <p:nvPr/>
        </p:nvPicPr>
        <p:blipFill>
          <a:blip r:embed="rId7"/>
          <a:stretch>
            <a:fillRect/>
          </a:stretch>
        </p:blipFill>
        <p:spPr>
          <a:xfrm>
            <a:off x="8641724" y="360207"/>
            <a:ext cx="669702" cy="682982"/>
          </a:xfrm>
          <a:prstGeom prst="rect">
            <a:avLst/>
          </a:prstGeom>
        </p:spPr>
      </p:pic>
      <p:pic>
        <p:nvPicPr>
          <p:cNvPr id="15" name="Picture 14" descr="untitled.bmp"/>
          <p:cNvPicPr>
            <a:picLocks noChangeAspect="1"/>
          </p:cNvPicPr>
          <p:nvPr/>
        </p:nvPicPr>
        <p:blipFill>
          <a:blip r:embed="rId7"/>
          <a:stretch>
            <a:fillRect/>
          </a:stretch>
        </p:blipFill>
        <p:spPr>
          <a:xfrm>
            <a:off x="798490" y="308691"/>
            <a:ext cx="167426" cy="1339805"/>
          </a:xfrm>
          <a:prstGeom prst="rect">
            <a:avLst/>
          </a:prstGeom>
        </p:spPr>
      </p:pic>
    </p:spTree>
    <p:extLst>
      <p:ext uri="{BB962C8B-B14F-4D97-AF65-F5344CB8AC3E}">
        <p14:creationId xmlns:p14="http://schemas.microsoft.com/office/powerpoint/2010/main" val="232260469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RS" sz="2800" dirty="0" smtClean="0"/>
              <a:t>Трећа лица у стечају</a:t>
            </a:r>
          </a:p>
          <a:p>
            <a:pPr lvl="1"/>
            <a:r>
              <a:rPr lang="sr-Cyrl-RS" sz="1800" dirty="0" smtClean="0"/>
              <a:t>У стечајном поступку могу да учествују лица која су солидарни дужници , јемци, гаранти и сл. </a:t>
            </a:r>
            <a:br>
              <a:rPr lang="sr-Cyrl-RS" sz="1800" dirty="0" smtClean="0"/>
            </a:br>
            <a:r>
              <a:rPr lang="sr-Cyrl-RS" sz="1800" dirty="0" smtClean="0"/>
              <a:t>Лица из става 1. овога члана могу као стечајни повериоци захтевати да им се врати оно што су за стечајног дужника платили пре или после дана покретања стечајног поступка, ако имају регресно право према стечајном дужнику.</a:t>
            </a:r>
            <a:r>
              <a:rPr lang="sr-Cyrl-RS" sz="1800" dirty="0" smtClean="0"/>
              <a:t> (чл. 53. ЗОС)</a:t>
            </a:r>
          </a:p>
          <a:p>
            <a:pPr lvl="1"/>
            <a:r>
              <a:rPr lang="sr-Cyrl-RS" sz="1800" dirty="0" smtClean="0"/>
              <a:t>Солидарни садужници и јемци стечајног дужника могу, као стечајни повериоци, тражити да им се врати оно што су за стечајног дужника платили после дана отварања стечајног поступка, ако према стечајном дужнику имају право регреса (чл. 111. ст. 4. ЗОС)</a:t>
            </a:r>
            <a:endParaRPr lang="en-US" sz="1800" dirty="0"/>
          </a:p>
        </p:txBody>
      </p:sp>
    </p:spTree>
    <p:extLst>
      <p:ext uri="{BB962C8B-B14F-4D97-AF65-F5344CB8AC3E}">
        <p14:creationId xmlns:p14="http://schemas.microsoft.com/office/powerpoint/2010/main" val="25980003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RS" sz="2800" dirty="0" smtClean="0"/>
              <a:t>СОЛИДАРНЕ ОБЛИГАЦИЈЕ:</a:t>
            </a:r>
          </a:p>
          <a:p>
            <a:pPr lvl="1"/>
            <a:r>
              <a:rPr lang="sr-Cyrl-RS" sz="1800" dirty="0"/>
              <a:t>активне</a:t>
            </a:r>
          </a:p>
          <a:p>
            <a:pPr lvl="1"/>
            <a:r>
              <a:rPr lang="sr-Cyrl-RS" sz="1800" dirty="0"/>
              <a:t>пасивне</a:t>
            </a:r>
          </a:p>
          <a:p>
            <a:r>
              <a:rPr lang="sr-Cyrl-RS" sz="2800" dirty="0" smtClean="0"/>
              <a:t>ЈЕМСТВО </a:t>
            </a:r>
            <a:r>
              <a:rPr lang="sr-Cyrl-RS" sz="2400" dirty="0" smtClean="0"/>
              <a:t>(појам)</a:t>
            </a:r>
          </a:p>
          <a:p>
            <a:pPr lvl="1"/>
            <a:r>
              <a:rPr lang="sr-Cyrl-RS" sz="1800" dirty="0"/>
              <a:t>п</a:t>
            </a:r>
            <a:r>
              <a:rPr lang="sr-Cyrl-RS" sz="1800" dirty="0" smtClean="0"/>
              <a:t>оверилац</a:t>
            </a:r>
          </a:p>
          <a:p>
            <a:pPr lvl="1"/>
            <a:r>
              <a:rPr lang="sr-Cyrl-RS" sz="1800" dirty="0"/>
              <a:t>г</a:t>
            </a:r>
            <a:r>
              <a:rPr lang="sr-Cyrl-RS" sz="1800" dirty="0" smtClean="0"/>
              <a:t>лавни дужник</a:t>
            </a:r>
          </a:p>
          <a:p>
            <a:pPr lvl="1"/>
            <a:r>
              <a:rPr lang="sr-Cyrl-RS" sz="1800" dirty="0" smtClean="0"/>
              <a:t>јемац; јемац платац</a:t>
            </a:r>
            <a:endParaRPr lang="sr-Cyrl-RS" sz="1800" dirty="0"/>
          </a:p>
          <a:p>
            <a:endParaRPr lang="sr-Cyrl-RS" dirty="0" smtClean="0"/>
          </a:p>
          <a:p>
            <a:pPr marL="457200" lvl="1" indent="0">
              <a:buNone/>
            </a:pPr>
            <a:endParaRPr lang="sr-Cyrl-RS" dirty="0" smtClean="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RS" sz="2800" dirty="0" smtClean="0"/>
              <a:t>РЕГРЕСНИ ПОВЕРИЛАЦ</a:t>
            </a:r>
            <a:r>
              <a:rPr lang="sr-Cyrl-RS" dirty="0" smtClean="0"/>
              <a:t/>
            </a:r>
            <a:br>
              <a:rPr lang="sr-Cyrl-RS" dirty="0" smtClean="0"/>
            </a:br>
            <a:r>
              <a:rPr lang="sr-Cyrl-RS" dirty="0" smtClean="0"/>
              <a:t>(чл. 53. и 111. став 4. ЗОС)</a:t>
            </a:r>
          </a:p>
          <a:p>
            <a:pPr lvl="1"/>
            <a:r>
              <a:rPr lang="sr-Cyrl-RS" sz="1800" dirty="0" smtClean="0"/>
              <a:t>појам регресног повериоца</a:t>
            </a:r>
          </a:p>
          <a:p>
            <a:pPr lvl="1"/>
            <a:r>
              <a:rPr lang="sr-Cyrl-RS" sz="1800" dirty="0"/>
              <a:t>н</a:t>
            </a:r>
            <a:r>
              <a:rPr lang="sr-Cyrl-RS" sz="1800" dirty="0" smtClean="0"/>
              <a:t>амирење регресног повериоца:</a:t>
            </a:r>
          </a:p>
          <a:p>
            <a:pPr marL="1257300" lvl="2" indent="-342900">
              <a:buFont typeface="+mj-lt"/>
              <a:buAutoNum type="alphaLcParenR"/>
            </a:pPr>
            <a:r>
              <a:rPr lang="sr-Cyrl-RS" dirty="0" smtClean="0"/>
              <a:t>пре отварања стечаја</a:t>
            </a:r>
          </a:p>
          <a:p>
            <a:pPr marL="1257300" lvl="2" indent="-342900">
              <a:buFont typeface="+mj-lt"/>
              <a:buAutoNum type="alphaLcParenR"/>
            </a:pPr>
            <a:r>
              <a:rPr lang="sr-Cyrl-RS" dirty="0"/>
              <a:t>п</a:t>
            </a:r>
            <a:r>
              <a:rPr lang="sr-Cyrl-RS" dirty="0" smtClean="0"/>
              <a:t>осле отварања стечаја</a:t>
            </a:r>
          </a:p>
        </p:txBody>
      </p:sp>
    </p:spTree>
    <p:extLst>
      <p:ext uri="{BB962C8B-B14F-4D97-AF65-F5344CB8AC3E}">
        <p14:creationId xmlns:p14="http://schemas.microsoft.com/office/powerpoint/2010/main" val="63587495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RS" sz="2800" dirty="0" smtClean="0"/>
              <a:t>РЕГРЕСНИ ПОВЕРИЛАЦ И РЕОРГАНИЗАЦИЈА</a:t>
            </a:r>
          </a:p>
          <a:p>
            <a:pPr lvl="1"/>
            <a:r>
              <a:rPr lang="sr-Cyrl-RS" sz="1800" dirty="0" smtClean="0"/>
              <a:t>У поступку усвајања и гласања плана реорганизације или УППР-а </a:t>
            </a:r>
          </a:p>
          <a:p>
            <a:pPr lvl="1"/>
            <a:r>
              <a:rPr lang="sr-Cyrl-RS" sz="1800" dirty="0" smtClean="0"/>
              <a:t>Дејство усвојеног плана реорганизације или УППР-а на солидарног дужника или јемца ст. </a:t>
            </a:r>
            <a:r>
              <a:rPr lang="sr-Cyrl-RS" sz="1800" dirty="0"/>
              <a:t>д</a:t>
            </a:r>
            <a:r>
              <a:rPr lang="sr-Cyrl-RS" sz="1800" dirty="0" smtClean="0"/>
              <a:t>ужника (потенцијалног регресног повериоца)</a:t>
            </a:r>
            <a:endParaRPr lang="en-US" sz="1800" dirty="0"/>
          </a:p>
        </p:txBody>
      </p:sp>
    </p:spTree>
    <p:extLst>
      <p:ext uri="{BB962C8B-B14F-4D97-AF65-F5344CB8AC3E}">
        <p14:creationId xmlns:p14="http://schemas.microsoft.com/office/powerpoint/2010/main" val="50552572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538</TotalTime>
  <Words>88</Words>
  <Application>Microsoft Office PowerPoint</Application>
  <PresentationFormat>Widescreen</PresentationFormat>
  <Paragraphs>22</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Trebuchet MS</vt:lpstr>
      <vt:lpstr>Wingdings 3</vt:lpstr>
      <vt:lpstr>Facet</vt:lpstr>
      <vt:lpstr>НАМИРЕЊЕ РЕГРЕСНИХ ПОТРАЖИВАЊА СОЛИДАРНИХ САДУЖНИКА И ЈЕМЦА СТЕЧАЈНОГ ДУЖНИКА</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Zorica ZM. Markovic</dc:creator>
  <cp:lastModifiedBy>Lukaa</cp:lastModifiedBy>
  <cp:revision>93</cp:revision>
  <dcterms:created xsi:type="dcterms:W3CDTF">2015-04-14T07:41:11Z</dcterms:created>
  <dcterms:modified xsi:type="dcterms:W3CDTF">2016-04-21T19:50:10Z</dcterms:modified>
</cp:coreProperties>
</file>